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3"/>
  </p:notesMasterIdLst>
  <p:handoutMasterIdLst>
    <p:handoutMasterId r:id="rId34"/>
  </p:handoutMasterIdLst>
  <p:sldIdLst>
    <p:sldId id="350" r:id="rId5"/>
    <p:sldId id="352" r:id="rId6"/>
    <p:sldId id="361" r:id="rId7"/>
    <p:sldId id="468" r:id="rId8"/>
    <p:sldId id="483" r:id="rId9"/>
    <p:sldId id="459" r:id="rId10"/>
    <p:sldId id="383" r:id="rId11"/>
    <p:sldId id="484" r:id="rId12"/>
    <p:sldId id="429" r:id="rId13"/>
    <p:sldId id="469" r:id="rId14"/>
    <p:sldId id="470" r:id="rId15"/>
    <p:sldId id="485" r:id="rId16"/>
    <p:sldId id="486" r:id="rId17"/>
    <p:sldId id="487" r:id="rId18"/>
    <p:sldId id="488" r:id="rId19"/>
    <p:sldId id="384" r:id="rId20"/>
    <p:sldId id="457" r:id="rId21"/>
    <p:sldId id="471" r:id="rId22"/>
    <p:sldId id="476" r:id="rId23"/>
    <p:sldId id="478" r:id="rId24"/>
    <p:sldId id="479" r:id="rId25"/>
    <p:sldId id="477" r:id="rId26"/>
    <p:sldId id="480" r:id="rId27"/>
    <p:sldId id="474" r:id="rId28"/>
    <p:sldId id="481" r:id="rId29"/>
    <p:sldId id="475" r:id="rId30"/>
    <p:sldId id="412" r:id="rId31"/>
    <p:sldId id="34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February 22,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‹N°›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7-data-science-oc-dashboard.herokuapp.com/" TargetMode="External"/><Relationship Id="rId2" Type="http://schemas.openxmlformats.org/officeDocument/2006/relationships/hyperlink" Target="https://p7-data-science-oc-api.herokuapp.com/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p7-data-science-oc-dashboard.herokuapp.com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434209"/>
            <a:ext cx="10839449" cy="2207243"/>
          </a:xfrm>
        </p:spPr>
        <p:txBody>
          <a:bodyPr/>
          <a:lstStyle/>
          <a:p>
            <a:pPr algn="ctr"/>
            <a:r>
              <a:rPr lang="en-US" sz="4000" dirty="0" err="1"/>
              <a:t>Projet</a:t>
            </a:r>
            <a:r>
              <a:rPr lang="en-US" sz="4000" dirty="0"/>
              <a:t> 7 : </a:t>
            </a:r>
            <a:r>
              <a:rPr lang="fr-FR" sz="4000" dirty="0"/>
              <a:t>Implémentez un modèle de </a:t>
            </a:r>
            <a:r>
              <a:rPr lang="fr-FR" sz="4000" dirty="0" err="1"/>
              <a:t>scoring</a:t>
            </a:r>
            <a:br>
              <a:rPr lang="fr-FR" sz="4000" dirty="0"/>
            </a:br>
            <a:br>
              <a:rPr lang="fr-FR" sz="4000" dirty="0"/>
            </a:b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2041747"/>
          </a:xfrm>
        </p:spPr>
        <p:txBody>
          <a:bodyPr/>
          <a:lstStyle/>
          <a:p>
            <a:r>
              <a:rPr lang="en-US" dirty="0"/>
              <a:t>Oumeima EL GHARBI</a:t>
            </a:r>
          </a:p>
          <a:p>
            <a:r>
              <a:rPr lang="en-US" dirty="0" err="1"/>
              <a:t>OpenClassrooms</a:t>
            </a:r>
            <a:r>
              <a:rPr lang="en-US" dirty="0"/>
              <a:t> – Data Scientist </a:t>
            </a:r>
          </a:p>
          <a:p>
            <a:endParaRPr lang="en-US" dirty="0"/>
          </a:p>
          <a:p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démarré</a:t>
            </a:r>
            <a:r>
              <a:rPr lang="en-US" dirty="0"/>
              <a:t> le : 28/11/2022 sur le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archivé</a:t>
            </a:r>
            <a:endParaRPr lang="en-US" dirty="0"/>
          </a:p>
          <a:p>
            <a:r>
              <a:rPr lang="en-US" dirty="0" err="1"/>
              <a:t>Soutenance</a:t>
            </a:r>
            <a:r>
              <a:rPr lang="en-US" dirty="0"/>
              <a:t> : 22/02/2023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6" y="1030854"/>
            <a:ext cx="8720294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r>
              <a:rPr lang="en-US" dirty="0"/>
              <a:t> </a:t>
            </a:r>
            <a:br>
              <a:rPr lang="en-US" dirty="0"/>
            </a:br>
            <a:r>
              <a:rPr lang="en-US" b="1" dirty="0"/>
              <a:t>2) </a:t>
            </a:r>
            <a:r>
              <a:rPr lang="en-US" b="1" dirty="0" err="1"/>
              <a:t>Méthode</a:t>
            </a:r>
            <a:r>
              <a:rPr lang="en-US" b="1" dirty="0"/>
              <a:t> </a:t>
            </a:r>
            <a:r>
              <a:rPr lang="en-US" b="1" dirty="0" err="1"/>
              <a:t>d’entrainement</a:t>
            </a:r>
            <a:br>
              <a:rPr lang="en-US" b="1" dirty="0"/>
            </a:br>
            <a:r>
              <a:rPr lang="en-US" sz="3600" b="1" dirty="0" err="1"/>
              <a:t>Gridsearch</a:t>
            </a:r>
            <a:r>
              <a:rPr lang="en-US" sz="3600" b="1" dirty="0"/>
              <a:t> et Cross-Validation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6" y="1739877"/>
            <a:ext cx="684136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Application_train</a:t>
            </a:r>
            <a:r>
              <a:rPr lang="fr-FR" dirty="0">
                <a:solidFill>
                  <a:schemeClr val="bg1"/>
                </a:solidFill>
              </a:rPr>
              <a:t> =&gt; train and test set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Evaluation sur test set (</a:t>
            </a:r>
            <a:r>
              <a:rPr lang="fr-FR" dirty="0" err="1">
                <a:solidFill>
                  <a:schemeClr val="bg1"/>
                </a:solidFill>
              </a:rPr>
              <a:t>X_test</a:t>
            </a:r>
            <a:r>
              <a:rPr lang="fr-FR" dirty="0">
                <a:solidFill>
                  <a:schemeClr val="bg1"/>
                </a:solidFill>
              </a:rPr>
              <a:t> et </a:t>
            </a:r>
            <a:r>
              <a:rPr lang="fr-FR" dirty="0" err="1">
                <a:solidFill>
                  <a:schemeClr val="bg1"/>
                </a:solidFill>
              </a:rPr>
              <a:t>y_test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Train set utilisé en validation croisé pour l’entrainement avec </a:t>
            </a:r>
            <a:r>
              <a:rPr lang="fr-FR" dirty="0" err="1">
                <a:solidFill>
                  <a:schemeClr val="bg1"/>
                </a:solidFill>
              </a:rPr>
              <a:t>X_train</a:t>
            </a:r>
            <a:r>
              <a:rPr lang="fr-FR" dirty="0">
                <a:solidFill>
                  <a:schemeClr val="bg1"/>
                </a:solidFill>
              </a:rPr>
              <a:t> et </a:t>
            </a:r>
            <a:r>
              <a:rPr lang="fr-FR" dirty="0" err="1">
                <a:solidFill>
                  <a:schemeClr val="bg1"/>
                </a:solidFill>
              </a:rPr>
              <a:t>X_validation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Stratified</a:t>
            </a:r>
            <a:r>
              <a:rPr lang="fr-FR" dirty="0">
                <a:solidFill>
                  <a:schemeClr val="bg1"/>
                </a:solidFill>
              </a:rPr>
              <a:t> K </a:t>
            </a:r>
            <a:r>
              <a:rPr lang="fr-FR" dirty="0" err="1">
                <a:solidFill>
                  <a:schemeClr val="bg1"/>
                </a:solidFill>
              </a:rPr>
              <a:t>Fold</a:t>
            </a:r>
            <a:r>
              <a:rPr lang="fr-FR" dirty="0">
                <a:solidFill>
                  <a:schemeClr val="bg1"/>
                </a:solidFill>
              </a:rPr>
              <a:t> (K = 5) 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Pour le </a:t>
            </a:r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(K = 10)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Recherche des meilleurs </a:t>
            </a:r>
            <a:r>
              <a:rPr lang="fr-FR" dirty="0" err="1">
                <a:solidFill>
                  <a:schemeClr val="bg1"/>
                </a:solidFill>
              </a:rPr>
              <a:t>hyper-paramètres</a:t>
            </a:r>
            <a:r>
              <a:rPr lang="fr-FR" dirty="0">
                <a:solidFill>
                  <a:schemeClr val="bg1"/>
                </a:solidFill>
              </a:rPr>
              <a:t> avec </a:t>
            </a:r>
            <a:r>
              <a:rPr lang="fr-FR" dirty="0" err="1">
                <a:solidFill>
                  <a:schemeClr val="bg1"/>
                </a:solidFill>
              </a:rPr>
              <a:t>GridSearchCV</a:t>
            </a:r>
            <a:r>
              <a:rPr lang="fr-FR" dirty="0">
                <a:solidFill>
                  <a:schemeClr val="bg1"/>
                </a:solidFill>
              </a:rPr>
              <a:t> pour Régression Logistique, </a:t>
            </a:r>
            <a:r>
              <a:rPr lang="fr-FR" dirty="0" err="1">
                <a:solidFill>
                  <a:schemeClr val="bg1"/>
                </a:solidFill>
              </a:rPr>
              <a:t>HistBoost</a:t>
            </a:r>
            <a:r>
              <a:rPr lang="fr-FR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Random</a:t>
            </a:r>
            <a:r>
              <a:rPr lang="fr-FR" dirty="0">
                <a:solidFill>
                  <a:schemeClr val="bg1"/>
                </a:solidFill>
              </a:rPr>
              <a:t> Forest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>
                <a:solidFill>
                  <a:schemeClr val="bg1"/>
                </a:solidFill>
              </a:rPr>
              <a:t>Problème de performance du fait d’un temps de calcul élevé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non fine-</a:t>
            </a:r>
            <a:r>
              <a:rPr lang="fr-FR" dirty="0" err="1">
                <a:solidFill>
                  <a:schemeClr val="bg1"/>
                </a:solidFill>
              </a:rPr>
              <a:t>tuné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97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4" y="1514566"/>
            <a:ext cx="11958795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b="1" dirty="0"/>
              <a:t>2) </a:t>
            </a:r>
            <a:r>
              <a:rPr lang="en-US" b="1" dirty="0" err="1"/>
              <a:t>Méthode</a:t>
            </a:r>
            <a:r>
              <a:rPr lang="en-US" b="1" dirty="0"/>
              <a:t> </a:t>
            </a:r>
            <a:r>
              <a:rPr lang="en-US" b="1" dirty="0" err="1"/>
              <a:t>d’entrainement</a:t>
            </a:r>
            <a:br>
              <a:rPr lang="en-US" b="1" dirty="0"/>
            </a:br>
            <a:r>
              <a:rPr lang="en-US" sz="3600" b="1" dirty="0"/>
              <a:t>Oversampling : SMOTE (Synthetic Minority Oversampling Technique</a:t>
            </a:r>
            <a:r>
              <a:rPr lang="en-US" sz="3600" dirty="0"/>
              <a:t>)</a:t>
            </a:r>
            <a:endParaRPr lang="en-US" sz="36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6891236" y="1936197"/>
            <a:ext cx="55857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Sur-</a:t>
            </a:r>
            <a:r>
              <a:rPr lang="fr-FR" dirty="0" err="1">
                <a:solidFill>
                  <a:schemeClr val="bg1"/>
                </a:solidFill>
              </a:rPr>
              <a:t>échantillage</a:t>
            </a:r>
            <a:r>
              <a:rPr lang="fr-FR" dirty="0">
                <a:solidFill>
                  <a:schemeClr val="bg1"/>
                </a:solidFill>
              </a:rPr>
              <a:t> = dupliquer des échantillons de la classe minoritaire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Méthode SMOTE pour rééquilibrer le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Utilisé pour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Régression Logistique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Random</a:t>
            </a:r>
            <a:r>
              <a:rPr lang="fr-FR" dirty="0">
                <a:solidFill>
                  <a:schemeClr val="bg1"/>
                </a:solidFill>
              </a:rPr>
              <a:t> Forest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HistBoost</a:t>
            </a: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Résultats : légère amélioration des score (AUC, </a:t>
            </a:r>
            <a:r>
              <a:rPr lang="fr-FR" dirty="0" err="1">
                <a:solidFill>
                  <a:schemeClr val="bg1"/>
                </a:solidFill>
              </a:rPr>
              <a:t>Recall</a:t>
            </a:r>
            <a:r>
              <a:rPr lang="fr-FR" dirty="0">
                <a:solidFill>
                  <a:schemeClr val="bg1"/>
                </a:solidFill>
              </a:rPr>
              <a:t>) mais amélioration négligeable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non sur-échantillonné car temps d’entrainement élevé et SMOTE apporte une amélioration négligeable des résultats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9E5D8-51D3-D249-EED6-3899F763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79" y="2872804"/>
            <a:ext cx="6763757" cy="32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2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208" y="1686461"/>
            <a:ext cx="8720294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dirty="0"/>
              <a:t>3) </a:t>
            </a: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br>
              <a:rPr lang="en-US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224796"/>
            <a:ext cx="14621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Modèle retenu :</a:t>
            </a:r>
          </a:p>
          <a:p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64529-AEF8-1605-4C27-7AF5E2BCB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467" y="1224796"/>
            <a:ext cx="4845125" cy="3555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F5C07F-4408-E844-564B-94D6749E2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305" y="1250890"/>
            <a:ext cx="4615472" cy="3555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DBB936-0640-1881-849F-88121BE0BF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98" r="-1" b="63775"/>
          <a:stretch/>
        </p:blipFill>
        <p:spPr>
          <a:xfrm>
            <a:off x="1695321" y="4911637"/>
            <a:ext cx="7325407" cy="19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5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03" y="1219819"/>
            <a:ext cx="8720294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dirty="0"/>
              <a:t>3) </a:t>
            </a: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DBB936-0640-1881-849F-88121BE0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0" y="1525250"/>
            <a:ext cx="6880823" cy="5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0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53" y="1544755"/>
            <a:ext cx="8720294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dirty="0"/>
              <a:t>3) </a:t>
            </a: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br>
              <a:rPr lang="en-US" dirty="0"/>
            </a:br>
            <a:r>
              <a:rPr lang="en-US" sz="3600" dirty="0"/>
              <a:t>Feature Importance </a:t>
            </a:r>
            <a:r>
              <a:rPr lang="en-US" sz="3600" dirty="0" err="1"/>
              <a:t>Globale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59F0C-1B16-9D6B-3B62-15BE57B1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34" y="2088581"/>
            <a:ext cx="8784657" cy="461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0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56" y="2025945"/>
            <a:ext cx="7219542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dirty="0"/>
            </a:br>
            <a:r>
              <a:rPr lang="en-US" dirty="0"/>
              <a:t>3) </a:t>
            </a: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br>
              <a:rPr lang="en-US" dirty="0"/>
            </a:br>
            <a:r>
              <a:rPr lang="en-US" sz="3600" dirty="0"/>
              <a:t>Feature Importance Locale : SHAP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B129997D-84FA-A374-5388-16388FD96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937" y="350897"/>
            <a:ext cx="5425440" cy="6439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1A39B6-B3E4-39B7-62D8-42CFC42A1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55"/>
          <a:stretch/>
        </p:blipFill>
        <p:spPr>
          <a:xfrm>
            <a:off x="971550" y="2726555"/>
            <a:ext cx="5431671" cy="36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95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/>
          </a:bodyPr>
          <a:lstStyle/>
          <a:p>
            <a:r>
              <a:rPr lang="en-US" dirty="0"/>
              <a:t>II)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16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6A7A157-6D2F-5A86-4717-79AC926F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3"/>
            <a:ext cx="4827178" cy="257285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4A957-315B-CB4C-E702-01A1DCA84C91}"/>
              </a:ext>
            </a:extLst>
          </p:cNvPr>
          <p:cNvSpPr txBox="1">
            <a:spLocks/>
          </p:cNvSpPr>
          <p:nvPr/>
        </p:nvSpPr>
        <p:spPr>
          <a:xfrm>
            <a:off x="6362700" y="782666"/>
            <a:ext cx="4827178" cy="177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Back-end : </a:t>
            </a:r>
            <a:r>
              <a:rPr lang="en-US" dirty="0" err="1"/>
              <a:t>FastAPI</a:t>
            </a:r>
            <a:endParaRPr lang="en-US" dirty="0"/>
          </a:p>
          <a:p>
            <a:r>
              <a:rPr lang="en-US" dirty="0"/>
              <a:t>Front-end : </a:t>
            </a:r>
            <a:r>
              <a:rPr lang="en-US" dirty="0" err="1"/>
              <a:t>Streamlit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854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1) Back-end : </a:t>
            </a:r>
            <a:r>
              <a:rPr lang="en-US" b="1" dirty="0" err="1"/>
              <a:t>FastAPI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518954" y="2063727"/>
            <a:ext cx="952992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client_data</a:t>
            </a:r>
            <a:r>
              <a:rPr lang="fr-FR" dirty="0">
                <a:solidFill>
                  <a:schemeClr val="bg1"/>
                </a:solidFill>
              </a:rPr>
              <a:t>/ : renvoie les données du client dont on a </a:t>
            </a:r>
            <a:r>
              <a:rPr lang="fr-FR" dirty="0" err="1">
                <a:solidFill>
                  <a:schemeClr val="bg1"/>
                </a:solidFill>
              </a:rPr>
              <a:t>selectionné</a:t>
            </a:r>
            <a:r>
              <a:rPr lang="fr-FR" dirty="0">
                <a:solidFill>
                  <a:schemeClr val="bg1"/>
                </a:solidFill>
              </a:rPr>
              <a:t> l’ID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predict</a:t>
            </a:r>
            <a:r>
              <a:rPr lang="fr-FR" dirty="0">
                <a:solidFill>
                  <a:schemeClr val="bg1"/>
                </a:solidFill>
              </a:rPr>
              <a:t>/ : renvoie la probabilité que le client ne rembourse pas le prêt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shap</a:t>
            </a:r>
            <a:r>
              <a:rPr lang="fr-FR" dirty="0">
                <a:solidFill>
                  <a:schemeClr val="bg1"/>
                </a:solidFill>
              </a:rPr>
              <a:t>/ : renvoie les SHAP values du client pour la Local Importance des </a:t>
            </a:r>
            <a:r>
              <a:rPr lang="fr-FR" dirty="0" err="1">
                <a:solidFill>
                  <a:schemeClr val="bg1"/>
                </a:solidFill>
              </a:rPr>
              <a:t>features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shap_expected</a:t>
            </a:r>
            <a:r>
              <a:rPr lang="fr-FR" dirty="0">
                <a:solidFill>
                  <a:schemeClr val="bg1"/>
                </a:solidFill>
              </a:rPr>
              <a:t>/ : renvoie les SHAP values ainsi que l’espérance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POST /</a:t>
            </a:r>
            <a:r>
              <a:rPr lang="fr-FR" dirty="0" err="1">
                <a:solidFill>
                  <a:schemeClr val="bg1"/>
                </a:solidFill>
              </a:rPr>
              <a:t>feature_importance</a:t>
            </a:r>
            <a:r>
              <a:rPr lang="fr-FR" dirty="0">
                <a:solidFill>
                  <a:schemeClr val="bg1"/>
                </a:solidFill>
              </a:rPr>
              <a:t>/ : renvoie l’importance de chaque </a:t>
            </a:r>
            <a:r>
              <a:rPr lang="fr-FR" dirty="0" err="1">
                <a:solidFill>
                  <a:schemeClr val="bg1"/>
                </a:solidFill>
              </a:rPr>
              <a:t>feature</a:t>
            </a:r>
            <a:r>
              <a:rPr lang="fr-FR" dirty="0">
                <a:solidFill>
                  <a:schemeClr val="bg1"/>
                </a:solidFill>
              </a:rPr>
              <a:t> d’après le modèle </a:t>
            </a:r>
            <a:r>
              <a:rPr lang="fr-FR" dirty="0" err="1">
                <a:solidFill>
                  <a:schemeClr val="bg1"/>
                </a:solidFill>
              </a:rPr>
              <a:t>chosi</a:t>
            </a:r>
            <a:r>
              <a:rPr lang="fr-FR" dirty="0">
                <a:solidFill>
                  <a:schemeClr val="bg1"/>
                </a:solidFill>
              </a:rPr>
              <a:t> (</a:t>
            </a:r>
            <a:r>
              <a:rPr lang="fr-FR" dirty="0" err="1">
                <a:solidFill>
                  <a:schemeClr val="bg1"/>
                </a:solidFill>
              </a:rPr>
              <a:t>Feature</a:t>
            </a:r>
            <a:r>
              <a:rPr lang="fr-FR" dirty="0">
                <a:solidFill>
                  <a:schemeClr val="bg1"/>
                </a:solidFill>
              </a:rPr>
              <a:t> Importance Globale)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49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28917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d’accueil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4FC2A-6DF5-250C-4E5F-7F7EAC82A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32" y="1800475"/>
            <a:ext cx="7868854" cy="442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1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6158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où le banquier détermine si le prêt est accordé ou non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EA0944-D319-A6EC-EFEE-DE413C4B5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671" y="2305529"/>
            <a:ext cx="7705725" cy="433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95" y="439911"/>
            <a:ext cx="4941477" cy="610863"/>
          </a:xfrm>
        </p:spPr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95838" y="1541017"/>
            <a:ext cx="2133600" cy="20583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1550" y="2240057"/>
            <a:ext cx="2225308" cy="126688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dirty="0"/>
              <a:t>Problématique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  <a:p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8709" y="1538427"/>
            <a:ext cx="2533572" cy="205837"/>
          </a:xfrm>
        </p:spPr>
        <p:txBody>
          <a:bodyPr/>
          <a:lstStyle/>
          <a:p>
            <a:r>
              <a:rPr lang="en-US" dirty="0"/>
              <a:t>I. </a:t>
            </a:r>
            <a:r>
              <a:rPr lang="en-US" dirty="0" err="1"/>
              <a:t>Modélisation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33" y="2231917"/>
            <a:ext cx="3009041" cy="139279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/>
              <a:t>Métriques</a:t>
            </a:r>
            <a:r>
              <a:rPr lang="en-US" dirty="0"/>
              <a:t> et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coût</a:t>
            </a:r>
            <a:r>
              <a:rPr lang="en-US" dirty="0"/>
              <a:t> métier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Méthode</a:t>
            </a:r>
            <a:r>
              <a:rPr lang="en-US" dirty="0"/>
              <a:t> </a:t>
            </a:r>
            <a:r>
              <a:rPr lang="en-US" dirty="0" err="1"/>
              <a:t>d’entraînement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455" y="3839573"/>
            <a:ext cx="2627789" cy="268405"/>
          </a:xfrm>
        </p:spPr>
        <p:txBody>
          <a:bodyPr/>
          <a:lstStyle/>
          <a:p>
            <a:r>
              <a:rPr lang="en-US" dirty="0"/>
              <a:t>II. Dashboard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1550" y="4440610"/>
            <a:ext cx="2490741" cy="19779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Back-end : </a:t>
            </a:r>
            <a:r>
              <a:rPr lang="en-US" dirty="0" err="1"/>
              <a:t>FastAPI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Front-end : </a:t>
            </a:r>
            <a:r>
              <a:rPr lang="en-US" dirty="0" err="1"/>
              <a:t>Streamlit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99016" y="3885267"/>
            <a:ext cx="2432958" cy="205837"/>
          </a:xfrm>
        </p:spPr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Déploiement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48708" y="4557502"/>
            <a:ext cx="2447291" cy="61086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Heroku app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Démo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2A8301A-FBE1-C058-8B48-5637709653AB}"/>
              </a:ext>
            </a:extLst>
          </p:cNvPr>
          <p:cNvSpPr txBox="1">
            <a:spLocks/>
          </p:cNvSpPr>
          <p:nvPr/>
        </p:nvSpPr>
        <p:spPr>
          <a:xfrm>
            <a:off x="6406800" y="3839573"/>
            <a:ext cx="2432958" cy="2058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61675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où le banquier détermine si le prêt est accordé ou non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4A40C-1F79-F9A0-F615-5C05ABAF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3" y="2913158"/>
            <a:ext cx="5579820" cy="3138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A161F0-7CB4-AA50-46FD-EC12B67D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13158"/>
            <a:ext cx="5774554" cy="32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33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5947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où le banquier détermine si le prêt est accordé ou non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8A888-9325-7CF0-7C1E-E38E3662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686" y="2886074"/>
            <a:ext cx="5748846" cy="3233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5D6321-7B8C-7391-2BD7-3EB17F910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7" y="2809875"/>
            <a:ext cx="5748846" cy="323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95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4" y="1739877"/>
            <a:ext cx="80154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qui permet de positionner le client par rapport aux clients précédents pour lesquels on sait si le prêt a été remboursé ou non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Box plot et Histogrammes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CC7CE-90F3-2E83-90C2-014B4CF8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448"/>
            <a:ext cx="6006390" cy="3378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EFD22F-BE3C-60F5-4F8D-475785079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67" y="2896624"/>
            <a:ext cx="6080433" cy="34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144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</a:t>
            </a:r>
            <a:br>
              <a:rPr lang="en-US" b="1" dirty="0"/>
            </a:br>
            <a:r>
              <a:rPr lang="en-US" b="1" dirty="0"/>
              <a:t>2) Front-end : </a:t>
            </a:r>
            <a:r>
              <a:rPr lang="en-US" b="1" dirty="0" err="1"/>
              <a:t>Streamlit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5" y="1739877"/>
            <a:ext cx="75605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Page qui permet de positionner le client par rapport aux clients précédents pour lesquels on sait si le prêt a été remboursé ou non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907F4-3125-6260-12D7-4E1A0181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5" y="2709374"/>
            <a:ext cx="5931089" cy="3336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D34D88-927D-895A-2CDE-91EE27E0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28" y="2709374"/>
            <a:ext cx="5931090" cy="333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012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614330" cy="610863"/>
          </a:xfrm>
        </p:spPr>
        <p:txBody>
          <a:bodyPr>
            <a:normAutofit/>
          </a:bodyPr>
          <a:lstStyle/>
          <a:p>
            <a:r>
              <a:rPr lang="en-US" dirty="0"/>
              <a:t>III) </a:t>
            </a:r>
            <a:r>
              <a:rPr lang="en-US" dirty="0" err="1"/>
              <a:t>Déploiement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4B9306-DDC0-AD4F-A9C2-739C6AEB0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86446"/>
            <a:ext cx="4827178" cy="19421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24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6A7A157-6D2F-5A86-4717-79AC926F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3"/>
            <a:ext cx="4827178" cy="2572857"/>
          </a:xfrm>
        </p:spPr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4A957-315B-CB4C-E702-01A1DCA84C91}"/>
              </a:ext>
            </a:extLst>
          </p:cNvPr>
          <p:cNvSpPr txBox="1">
            <a:spLocks/>
          </p:cNvSpPr>
          <p:nvPr/>
        </p:nvSpPr>
        <p:spPr>
          <a:xfrm>
            <a:off x="6362700" y="782666"/>
            <a:ext cx="4827178" cy="177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Heroku app</a:t>
            </a:r>
          </a:p>
          <a:p>
            <a:r>
              <a:rPr lang="en-US" dirty="0" err="1"/>
              <a:t>Démo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226FE-3A28-BC7A-8553-97B9D730AD76}"/>
              </a:ext>
            </a:extLst>
          </p:cNvPr>
          <p:cNvSpPr txBox="1"/>
          <p:nvPr/>
        </p:nvSpPr>
        <p:spPr>
          <a:xfrm>
            <a:off x="2633663" y="3041995"/>
            <a:ext cx="75342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API :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https://p7-data-science-oc-api.herokuapp.com/ 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Dashboard 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https://p7-data-science-oc-dashboard.herokuapp.com/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59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Déploiment</a:t>
            </a:r>
            <a:r>
              <a:rPr lang="en-US" dirty="0"/>
              <a:t> </a:t>
            </a:r>
            <a:br>
              <a:rPr lang="en-US" b="1" dirty="0"/>
            </a:br>
            <a:r>
              <a:rPr lang="en-US" dirty="0"/>
              <a:t>1</a:t>
            </a:r>
            <a:r>
              <a:rPr lang="en-US" b="1" dirty="0"/>
              <a:t>) Heroku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673871" y="1595441"/>
            <a:ext cx="106132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dirty="0">
              <a:solidFill>
                <a:schemeClr val="bg1"/>
              </a:solidFill>
            </a:endParaRPr>
          </a:p>
          <a:p>
            <a:r>
              <a:rPr lang="fr-FR" b="1" dirty="0">
                <a:solidFill>
                  <a:schemeClr val="bg1"/>
                </a:solidFill>
              </a:rPr>
              <a:t>Structure du projet :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Données (csv et modèle) pour le </a:t>
            </a:r>
            <a:r>
              <a:rPr lang="fr-FR" dirty="0" err="1">
                <a:solidFill>
                  <a:schemeClr val="bg1"/>
                </a:solidFill>
              </a:rPr>
              <a:t>Back-end</a:t>
            </a:r>
            <a:r>
              <a:rPr lang="fr-FR" dirty="0">
                <a:solidFill>
                  <a:schemeClr val="bg1"/>
                </a:solidFill>
              </a:rPr>
              <a:t> et pour le </a:t>
            </a:r>
            <a:r>
              <a:rPr lang="fr-FR" dirty="0" err="1">
                <a:solidFill>
                  <a:schemeClr val="bg1"/>
                </a:solidFill>
              </a:rPr>
              <a:t>Front-end</a:t>
            </a:r>
            <a:r>
              <a:rPr lang="fr-FR" dirty="0">
                <a:solidFill>
                  <a:schemeClr val="bg1"/>
                </a:solidFill>
              </a:rPr>
              <a:t> dans un </a:t>
            </a:r>
            <a:r>
              <a:rPr lang="fr-FR" dirty="0" err="1">
                <a:solidFill>
                  <a:schemeClr val="bg1"/>
                </a:solidFill>
              </a:rPr>
              <a:t>Bucket</a:t>
            </a:r>
            <a:r>
              <a:rPr lang="fr-FR" dirty="0">
                <a:solidFill>
                  <a:schemeClr val="bg1"/>
                </a:solidFill>
              </a:rPr>
              <a:t> de </a:t>
            </a:r>
            <a:r>
              <a:rPr lang="fr-FR" b="1" dirty="0">
                <a:solidFill>
                  <a:schemeClr val="bg1"/>
                </a:solidFill>
              </a:rPr>
              <a:t>Google Cloud Storage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Téléchargement des fichiers au lancement de l’application web (limite de stockage à 100Mb sur </a:t>
            </a:r>
            <a:r>
              <a:rPr lang="fr-FR" dirty="0" err="1">
                <a:solidFill>
                  <a:schemeClr val="bg1"/>
                </a:solidFill>
              </a:rPr>
              <a:t>Github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Un même repository </a:t>
            </a:r>
            <a:r>
              <a:rPr lang="fr-FR" b="1" dirty="0" err="1">
                <a:solidFill>
                  <a:schemeClr val="bg1"/>
                </a:solidFill>
              </a:rPr>
              <a:t>Github</a:t>
            </a:r>
            <a:r>
              <a:rPr lang="fr-FR" dirty="0">
                <a:solidFill>
                  <a:schemeClr val="bg1"/>
                </a:solidFill>
              </a:rPr>
              <a:t> pour le </a:t>
            </a:r>
            <a:r>
              <a:rPr lang="fr-FR" b="1" dirty="0">
                <a:solidFill>
                  <a:schemeClr val="bg1"/>
                </a:solidFill>
              </a:rPr>
              <a:t>versioning</a:t>
            </a:r>
          </a:p>
          <a:p>
            <a:pPr marL="285750" indent="-285750">
              <a:buFontTx/>
              <a:buChar char="-"/>
            </a:pPr>
            <a:r>
              <a:rPr lang="fr-FR" b="1" dirty="0">
                <a:solidFill>
                  <a:schemeClr val="bg1"/>
                </a:solidFill>
              </a:rPr>
              <a:t>Deux applications </a:t>
            </a:r>
            <a:r>
              <a:rPr lang="fr-FR" b="1" dirty="0" err="1">
                <a:solidFill>
                  <a:schemeClr val="bg1"/>
                </a:solidFill>
              </a:rPr>
              <a:t>Heroku</a:t>
            </a:r>
            <a:endParaRPr lang="fr-FR" b="1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b="1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6A67A-F55C-1D7B-4F40-97A5A097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693" y="3704931"/>
            <a:ext cx="2597674" cy="261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02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Déploiment</a:t>
            </a:r>
            <a:r>
              <a:rPr lang="en-US" dirty="0"/>
              <a:t> 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Démo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1233170" y="1830681"/>
            <a:ext cx="7948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Dashboard : </a:t>
            </a:r>
            <a:r>
              <a:rPr lang="en-GB" sz="2000" dirty="0">
                <a:solidFill>
                  <a:schemeClr val="bg1"/>
                </a:solidFill>
                <a:hlinkClick r:id="rId2"/>
              </a:rPr>
              <a:t>https://p7-data-science-oc-dashboard.herokuapp.com/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1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39" y="309344"/>
            <a:ext cx="7532277" cy="6108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A5CFC3E5-70E0-9B6B-D29C-F93E06BF7A8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73195055-7293-55C5-2A5A-0CEEEE8513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9245" y="513616"/>
            <a:ext cx="7532277" cy="5580509"/>
          </a:xfrm>
        </p:spPr>
        <p:txBody>
          <a:bodyPr/>
          <a:lstStyle/>
          <a:p>
            <a:endParaRPr lang="fr-FR" sz="1600" dirty="0"/>
          </a:p>
          <a:p>
            <a:pPr marL="285750" indent="-285750">
              <a:buFontTx/>
              <a:buChar char="-"/>
            </a:pPr>
            <a:endParaRPr lang="fr-FR" sz="1600" u="sng" dirty="0"/>
          </a:p>
          <a:p>
            <a:pPr marL="285750" indent="-285750">
              <a:buFontTx/>
              <a:buChar char="-"/>
            </a:pPr>
            <a:r>
              <a:rPr lang="fr-FR" sz="1600" b="1" u="sng" dirty="0"/>
              <a:t>Modélisation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Résultats supérieurs à la </a:t>
            </a:r>
            <a:r>
              <a:rPr lang="fr-FR" sz="1600" dirty="0" err="1"/>
              <a:t>baseline</a:t>
            </a:r>
            <a:r>
              <a:rPr lang="fr-FR" sz="1600" dirty="0"/>
              <a:t> (</a:t>
            </a:r>
            <a:r>
              <a:rPr lang="fr-FR" sz="1600" dirty="0" err="1"/>
              <a:t>Dummy</a:t>
            </a:r>
            <a:r>
              <a:rPr lang="fr-FR" sz="1600" dirty="0"/>
              <a:t>) mais ils restent assez faibles pour une utilisation directe par la banque.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b="1" u="sng" dirty="0"/>
              <a:t>Dashboard 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Comprend la prédiction basée sur la probabilité que le client ne rembourse pas le prêt avec une jauge (seuil à 40% basé sur une logique métier)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Analyse de la </a:t>
            </a:r>
            <a:r>
              <a:rPr lang="fr-FR" sz="1600" dirty="0" err="1"/>
              <a:t>feature</a:t>
            </a:r>
            <a:r>
              <a:rPr lang="fr-FR" sz="1600" dirty="0"/>
              <a:t> importance globale et locale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Graphiques qui permettent de positionner le client par rapports aux autres clients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b="1" u="sng"/>
              <a:t>Axes d’améliorations </a:t>
            </a:r>
            <a:r>
              <a:rPr lang="fr-FR" sz="1600" dirty="0"/>
              <a:t>: 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Performances du site : temps de chargement long 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Entrainement des modèles assez longs (3h pour le </a:t>
            </a:r>
            <a:r>
              <a:rPr lang="fr-FR" sz="1600" dirty="0" err="1"/>
              <a:t>LightGBM</a:t>
            </a:r>
            <a:r>
              <a:rPr lang="fr-FR" sz="1600" dirty="0"/>
              <a:t> avec 10 </a:t>
            </a:r>
            <a:r>
              <a:rPr lang="fr-FR" sz="1600" dirty="0" err="1"/>
              <a:t>folds</a:t>
            </a:r>
            <a:r>
              <a:rPr lang="fr-F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Optimisation des </a:t>
            </a:r>
            <a:r>
              <a:rPr lang="fr-FR" sz="1600" dirty="0" err="1"/>
              <a:t>hyper-paramètres</a:t>
            </a:r>
            <a:r>
              <a:rPr lang="fr-FR" sz="1600" dirty="0"/>
              <a:t> : long en temps de calcul (plus d’1h)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Autre méthode pour rééquilibrer les classe : </a:t>
            </a:r>
            <a:r>
              <a:rPr lang="fr-FR" sz="1600" dirty="0" err="1"/>
              <a:t>undersampling</a:t>
            </a:r>
            <a:r>
              <a:rPr lang="fr-FR" sz="1600" dirty="0"/>
              <a:t> par exemple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  <a:p>
            <a:pPr marL="285750" indent="-285750">
              <a:buFontTx/>
              <a:buChar char="-"/>
            </a:pPr>
            <a:endParaRPr lang="fr-FR" sz="1600" b="1" u="sng" dirty="0"/>
          </a:p>
          <a:p>
            <a:endParaRPr lang="fr-FR" sz="1600" u="sng" dirty="0"/>
          </a:p>
          <a:p>
            <a:endParaRPr lang="fr-FR" sz="1600" u="sng" dirty="0"/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462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Merci !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EF54AA0-5C70-671B-8AB4-0AB424928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B09A0B-A923-5653-A557-E96B960EAF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5825" y="2289363"/>
            <a:ext cx="5791952" cy="4290508"/>
          </a:xfrm>
        </p:spPr>
        <p:txBody>
          <a:bodyPr/>
          <a:lstStyle/>
          <a:p>
            <a:pPr algn="just"/>
            <a:r>
              <a:rPr lang="en-US" b="1" u="sng" dirty="0" err="1"/>
              <a:t>Problématique</a:t>
            </a:r>
            <a:r>
              <a:rPr lang="en-US" dirty="0"/>
              <a:t> :  </a:t>
            </a:r>
          </a:p>
          <a:p>
            <a:pPr algn="just"/>
            <a:r>
              <a:rPr lang="fr-FR" dirty="0"/>
              <a:t>«Vous êtes Data </a:t>
            </a:r>
            <a:r>
              <a:rPr lang="fr-FR" dirty="0" err="1"/>
              <a:t>Scientist</a:t>
            </a:r>
            <a:r>
              <a:rPr lang="fr-FR" dirty="0"/>
              <a:t> au sein d'une société financière, nommée « Prêt à dépenser » qui propose des crédits à la consommation pour des personnes ayant peu ou pas du tout d'historique de prêt.</a:t>
            </a:r>
          </a:p>
          <a:p>
            <a:pPr algn="just"/>
            <a:r>
              <a:rPr lang="fr-FR" dirty="0"/>
              <a:t>L’entreprise souhaite mettre en œuvre un outil de “</a:t>
            </a:r>
            <a:r>
              <a:rPr lang="fr-FR" b="1" dirty="0" err="1"/>
              <a:t>scoring</a:t>
            </a:r>
            <a:r>
              <a:rPr lang="fr-FR" dirty="0"/>
              <a:t> </a:t>
            </a:r>
            <a:r>
              <a:rPr lang="fr-FR" b="1" dirty="0"/>
              <a:t>crédit</a:t>
            </a:r>
            <a:r>
              <a:rPr lang="fr-FR" dirty="0"/>
              <a:t>” pour </a:t>
            </a:r>
            <a:r>
              <a:rPr lang="fr-FR" b="1" dirty="0"/>
              <a:t>calculer la probabilité qu’un client rembourse son crédit, puis classifie la demande en crédit accordé ou refusé</a:t>
            </a:r>
            <a:r>
              <a:rPr lang="fr-FR" dirty="0"/>
              <a:t>. Elle souhaite donc développer un algorithme de classification […]</a:t>
            </a:r>
          </a:p>
          <a:p>
            <a:pPr algn="just"/>
            <a:r>
              <a:rPr lang="fr-FR" dirty="0"/>
              <a:t>De plus, les chargés de relation client ont fait remonter le fait que les clients sont de plus en plus demandeurs de </a:t>
            </a:r>
            <a:r>
              <a:rPr lang="fr-FR" b="1" dirty="0"/>
              <a:t>transparence</a:t>
            </a:r>
            <a:r>
              <a:rPr lang="fr-FR" dirty="0"/>
              <a:t> vis-à-vis des décisions d’octroi de crédit. […] Prêt à dépenser décide donc de développer un </a:t>
            </a:r>
            <a:r>
              <a:rPr lang="fr-FR" b="1" dirty="0" err="1"/>
              <a:t>dashboard</a:t>
            </a:r>
            <a:r>
              <a:rPr lang="fr-FR" dirty="0"/>
              <a:t> </a:t>
            </a:r>
            <a:r>
              <a:rPr lang="fr-FR" b="1" dirty="0"/>
              <a:t>interactif</a:t>
            </a:r>
            <a:r>
              <a:rPr lang="fr-FR" dirty="0"/>
              <a:t> pour que les chargés de relation client puissent à la fois expliquer de façon la plus transparente possible les décisions d’octroi de crédit, mais également permettre à leurs clients de disposer de leurs informations personnelles et de les explorer facilement.</a:t>
            </a:r>
          </a:p>
          <a:p>
            <a:r>
              <a:rPr lang="fr-FR" dirty="0"/>
              <a:t>.»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192E6E-B906-C0A3-1E7C-B3D12DFB800C}"/>
              </a:ext>
            </a:extLst>
          </p:cNvPr>
          <p:cNvSpPr txBox="1">
            <a:spLocks/>
          </p:cNvSpPr>
          <p:nvPr/>
        </p:nvSpPr>
        <p:spPr>
          <a:xfrm>
            <a:off x="7372349" y="266701"/>
            <a:ext cx="4572001" cy="49225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err="1"/>
              <a:t>Implémentation</a:t>
            </a:r>
            <a:r>
              <a:rPr lang="en-US" dirty="0"/>
              <a:t> :  </a:t>
            </a:r>
          </a:p>
          <a:p>
            <a:r>
              <a:rPr lang="fr-FR" b="1" dirty="0"/>
              <a:t>Cadre</a:t>
            </a:r>
            <a:r>
              <a:rPr lang="fr-FR" dirty="0"/>
              <a:t> : </a:t>
            </a:r>
          </a:p>
          <a:p>
            <a:r>
              <a:rPr lang="fr-FR" dirty="0"/>
              <a:t>Data science : Machine Learning, Classification</a:t>
            </a:r>
          </a:p>
          <a:p>
            <a:r>
              <a:rPr lang="fr-FR" dirty="0"/>
              <a:t>Data engineering : API et </a:t>
            </a:r>
            <a:r>
              <a:rPr lang="fr-FR" dirty="0" err="1"/>
              <a:t>dashboard</a:t>
            </a:r>
            <a:endParaRPr lang="fr-FR" dirty="0"/>
          </a:p>
          <a:p>
            <a:r>
              <a:rPr lang="fr-FR" dirty="0" err="1"/>
              <a:t>MLOps</a:t>
            </a:r>
            <a:r>
              <a:rPr lang="fr-FR" dirty="0"/>
              <a:t> : Cloud </a:t>
            </a:r>
            <a:r>
              <a:rPr lang="fr-FR" dirty="0" err="1"/>
              <a:t>deployment</a:t>
            </a:r>
            <a:endParaRPr lang="fr-FR" dirty="0"/>
          </a:p>
          <a:p>
            <a:endParaRPr lang="en-US" dirty="0"/>
          </a:p>
          <a:p>
            <a:r>
              <a:rPr lang="fr-FR" b="1" dirty="0"/>
              <a:t>Modèles testés </a:t>
            </a:r>
            <a:r>
              <a:rPr lang="fr-FR" dirty="0"/>
              <a:t>: </a:t>
            </a:r>
          </a:p>
          <a:p>
            <a:pPr marL="285750" indent="-285750">
              <a:buFontTx/>
              <a:buChar char="-"/>
            </a:pPr>
            <a:r>
              <a:rPr lang="en-US" dirty="0"/>
              <a:t>Dummy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Regression </a:t>
            </a:r>
            <a:r>
              <a:rPr lang="en-US" dirty="0" err="1"/>
              <a:t>Logistique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Random Forest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HistBoost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LightGBM</a:t>
            </a:r>
            <a:endParaRPr lang="en-US" dirty="0"/>
          </a:p>
          <a:p>
            <a:endParaRPr lang="en-US" b="1" dirty="0"/>
          </a:p>
          <a:p>
            <a:r>
              <a:rPr lang="fr-FR" b="1" dirty="0"/>
              <a:t>Evaluation</a:t>
            </a:r>
            <a:r>
              <a:rPr lang="fr-FR" dirty="0"/>
              <a:t> :</a:t>
            </a:r>
          </a:p>
          <a:p>
            <a:pPr marL="285750" indent="-285750">
              <a:buFontTx/>
              <a:buChar char="-"/>
            </a:pPr>
            <a:r>
              <a:rPr lang="fr-FR" dirty="0"/>
              <a:t>AUC-ROC</a:t>
            </a:r>
          </a:p>
          <a:p>
            <a:pPr marL="285750" indent="-285750">
              <a:buFontTx/>
              <a:buChar char="-"/>
            </a:pPr>
            <a:r>
              <a:rPr lang="fr-FR" dirty="0"/>
              <a:t>F beta score </a:t>
            </a:r>
          </a:p>
          <a:p>
            <a:pPr marL="285750" indent="-285750">
              <a:buFontTx/>
              <a:buChar char="-"/>
            </a:pPr>
            <a:r>
              <a:rPr lang="fr-FR" dirty="0" err="1"/>
              <a:t>Recall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/>
              <a:t>Precision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">
            <a:extLst>
              <a:ext uri="{FF2B5EF4-FFF2-40B4-BE49-F238E27FC236}">
                <a16:creationId xmlns:a16="http://schemas.microsoft.com/office/drawing/2014/main" id="{E8787FB1-5005-6A7E-3C11-36C842CD7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39" y="2180399"/>
            <a:ext cx="7173381" cy="46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55" y="419114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Jeu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71" y="1762580"/>
            <a:ext cx="4283844" cy="4290508"/>
          </a:xfrm>
        </p:spPr>
        <p:txBody>
          <a:bodyPr/>
          <a:lstStyle/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application_test.csv : notre base de données de nouveaux clients =&gt; </a:t>
            </a:r>
            <a:r>
              <a:rPr lang="fr-FR" dirty="0" err="1"/>
              <a:t>dashboard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en-US" dirty="0"/>
              <a:t>HomeCredit_columns_description.csv =&gt; dashboard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application_train.csv ; fichier de nouvelles demandes de prêts</a:t>
            </a:r>
          </a:p>
          <a:p>
            <a:pPr marL="285750" indent="-285750">
              <a:buFontTx/>
              <a:buChar char="-"/>
            </a:pPr>
            <a:r>
              <a:rPr lang="fr-FR" dirty="0"/>
              <a:t>bureau.csv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bureau_balance.csv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credit_card_balance.csv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installments_payments.csv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POS_CASH_balance.csv</a:t>
            </a:r>
          </a:p>
          <a:p>
            <a:pPr marL="285750" indent="-285750">
              <a:buFontTx/>
              <a:buChar char="-"/>
            </a:pPr>
            <a:r>
              <a:rPr lang="fr-FR" dirty="0"/>
              <a:t>previous_application.csv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2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55" y="419114"/>
            <a:ext cx="4941477" cy="610863"/>
          </a:xfrm>
        </p:spPr>
        <p:txBody>
          <a:bodyPr>
            <a:normAutofit/>
          </a:bodyPr>
          <a:lstStyle/>
          <a:p>
            <a:r>
              <a:rPr lang="en-US" dirty="0"/>
              <a:t>Jeu de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192E6E-B906-C0A3-1E7C-B3D12DFB800C}"/>
              </a:ext>
            </a:extLst>
          </p:cNvPr>
          <p:cNvSpPr txBox="1">
            <a:spLocks/>
          </p:cNvSpPr>
          <p:nvPr/>
        </p:nvSpPr>
        <p:spPr>
          <a:xfrm>
            <a:off x="5686137" y="724545"/>
            <a:ext cx="4572001" cy="4583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Jeu de données déséquilibré : 92% de classe 0  </a:t>
            </a:r>
          </a:p>
          <a:p>
            <a:r>
              <a:rPr lang="fr-FR" dirty="0"/>
              <a:t>=&gt; Rééquilibrage avec le sur-échantillonnage SMOTE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5BA50B-3553-713F-70DF-721267C29D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05179-4747-A6AD-53CC-116852826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536" y="2237344"/>
            <a:ext cx="7725528" cy="2038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C6C52-5A66-ED8F-5B9F-0C6EC357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36" y="4516939"/>
            <a:ext cx="7885464" cy="2277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2F651A-58FA-8877-2E2C-3654AC5F2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55" y="2686429"/>
            <a:ext cx="3539706" cy="317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7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55" y="419114"/>
            <a:ext cx="4941477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exploratoire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870" y="2142959"/>
            <a:ext cx="5468102" cy="4290508"/>
          </a:xfrm>
        </p:spPr>
        <p:txBody>
          <a:bodyPr/>
          <a:lstStyle/>
          <a:p>
            <a:r>
              <a:rPr lang="fr-FR" dirty="0"/>
              <a:t>Analyse exploratoire des jeux de données : </a:t>
            </a:r>
            <a:r>
              <a:rPr lang="fr-FR" dirty="0" err="1"/>
              <a:t>application_train</a:t>
            </a:r>
            <a:r>
              <a:rPr lang="fr-FR" dirty="0"/>
              <a:t>, bureau, </a:t>
            </a:r>
            <a:r>
              <a:rPr lang="fr-FR" dirty="0" err="1"/>
              <a:t>previous_application</a:t>
            </a:r>
            <a:endParaRPr lang="fr-FR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E192E6E-B906-C0A3-1E7C-B3D12DFB800C}"/>
              </a:ext>
            </a:extLst>
          </p:cNvPr>
          <p:cNvSpPr txBox="1">
            <a:spLocks/>
          </p:cNvSpPr>
          <p:nvPr/>
        </p:nvSpPr>
        <p:spPr>
          <a:xfrm>
            <a:off x="6841169" y="1996557"/>
            <a:ext cx="4572001" cy="4583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u="sng" dirty="0" err="1"/>
              <a:t>aaa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F4A9E3-5219-702F-F633-DEC4F5931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69" y="2887579"/>
            <a:ext cx="3886155" cy="39704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D81C0B-D3B3-D344-CD19-2B0B49948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3" t="9404" r="12026" b="5734"/>
          <a:stretch/>
        </p:blipFill>
        <p:spPr>
          <a:xfrm>
            <a:off x="6817106" y="3457155"/>
            <a:ext cx="5346380" cy="3273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9B76F-740F-5C47-3CA1-E7DCCB865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796" y="125459"/>
            <a:ext cx="5273690" cy="34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45" y="782426"/>
            <a:ext cx="7194556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I) </a:t>
            </a:r>
            <a:r>
              <a:rPr lang="en-US" dirty="0" err="1"/>
              <a:t>Modélisation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657E5-4675-E84E-840E-4F6D4868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48" y="782426"/>
            <a:ext cx="4827178" cy="177386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802D8-6C81-6C4F-97CF-C1F2344EE8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7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6C54388-5525-93D2-9A3B-11B958C3410F}"/>
              </a:ext>
            </a:extLst>
          </p:cNvPr>
          <p:cNvSpPr txBox="1">
            <a:spLocks/>
          </p:cNvSpPr>
          <p:nvPr/>
        </p:nvSpPr>
        <p:spPr>
          <a:xfrm>
            <a:off x="868373" y="2411196"/>
            <a:ext cx="4827178" cy="17738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 err="1"/>
              <a:t>Métriques</a:t>
            </a:r>
            <a:r>
              <a:rPr lang="en-US" dirty="0"/>
              <a:t> et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coût</a:t>
            </a:r>
            <a:r>
              <a:rPr lang="en-US" dirty="0"/>
              <a:t> métier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Méthode</a:t>
            </a:r>
            <a:r>
              <a:rPr lang="en-US" dirty="0"/>
              <a:t> </a:t>
            </a:r>
            <a:r>
              <a:rPr lang="en-US" dirty="0" err="1"/>
              <a:t>d’entraînement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Résultats</a:t>
            </a:r>
            <a:r>
              <a:rPr lang="en-US" dirty="0"/>
              <a:t> et choix du </a:t>
            </a:r>
            <a:r>
              <a:rPr lang="en-US" dirty="0" err="1"/>
              <a:t>modèle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4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4" y="1272576"/>
            <a:ext cx="9738569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b="1" dirty="0"/>
            </a:br>
            <a:r>
              <a:rPr lang="en-US" dirty="0"/>
              <a:t>1</a:t>
            </a:r>
            <a:r>
              <a:rPr lang="en-US" b="1" dirty="0"/>
              <a:t>) </a:t>
            </a:r>
            <a:r>
              <a:rPr lang="en-US" dirty="0" err="1"/>
              <a:t>Métriques</a:t>
            </a:r>
            <a:r>
              <a:rPr lang="en-US" dirty="0"/>
              <a:t> et </a:t>
            </a:r>
            <a:r>
              <a:rPr lang="en-US" dirty="0" err="1"/>
              <a:t>fonction</a:t>
            </a:r>
            <a:r>
              <a:rPr lang="en-US" dirty="0"/>
              <a:t> </a:t>
            </a:r>
            <a:r>
              <a:rPr lang="en-US" dirty="0" err="1"/>
              <a:t>coût</a:t>
            </a:r>
            <a:r>
              <a:rPr lang="en-US" dirty="0"/>
              <a:t> métier</a:t>
            </a:r>
            <a:br>
              <a:rPr lang="en-US" dirty="0"/>
            </a:b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4" y="1739877"/>
            <a:ext cx="91584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Fonction coût métier : F bêta score où bêta = 2 (valeur de bêta dépend de la logique métier)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Recall</a:t>
            </a:r>
            <a:r>
              <a:rPr lang="fr-FR" dirty="0">
                <a:solidFill>
                  <a:schemeClr val="bg1"/>
                </a:solidFill>
              </a:rPr>
              <a:t> à maximiser : on préfère ne pas prêter à de mauvais clients que de perdre de potentiels bons clients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Accuracy</a:t>
            </a:r>
            <a:r>
              <a:rPr lang="fr-FR" dirty="0">
                <a:solidFill>
                  <a:schemeClr val="bg1"/>
                </a:solidFill>
              </a:rPr>
              <a:t> non retenue (car les classes sont déséquilibrées)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AUC retenue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2E817-7DD4-E493-A5F6-D201EB69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547" y="5226580"/>
            <a:ext cx="6210300" cy="1000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B4241-2FF9-D88D-B463-7F75BF8C9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547" y="3154401"/>
            <a:ext cx="6428974" cy="1626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7C0740-45D2-79C1-B797-7D189E170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026" y="3255583"/>
            <a:ext cx="3608521" cy="348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06" y="644051"/>
            <a:ext cx="7560545" cy="6108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Modélisation</a:t>
            </a:r>
            <a:br>
              <a:rPr lang="en-US" b="1" dirty="0"/>
            </a:br>
            <a:r>
              <a:rPr lang="en-US" b="1" dirty="0"/>
              <a:t>2) </a:t>
            </a:r>
            <a:r>
              <a:rPr lang="en-US" b="1" dirty="0" err="1"/>
              <a:t>Méthode</a:t>
            </a:r>
            <a:r>
              <a:rPr lang="en-US" b="1" dirty="0"/>
              <a:t> </a:t>
            </a:r>
            <a:r>
              <a:rPr lang="en-US" b="1" dirty="0" err="1"/>
              <a:t>d’entrainement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846C-DC83-B031-701E-C48960E517F2}"/>
              </a:ext>
            </a:extLst>
          </p:cNvPr>
          <p:cNvSpPr txBox="1">
            <a:spLocks/>
          </p:cNvSpPr>
          <p:nvPr/>
        </p:nvSpPr>
        <p:spPr>
          <a:xfrm>
            <a:off x="816747" y="1936197"/>
            <a:ext cx="9957232" cy="4290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328A9BD-4B95-AC96-B6CF-32E8A91D0EFC}"/>
              </a:ext>
            </a:extLst>
          </p:cNvPr>
          <p:cNvSpPr txBox="1"/>
          <p:nvPr/>
        </p:nvSpPr>
        <p:spPr>
          <a:xfrm>
            <a:off x="233204" y="1739877"/>
            <a:ext cx="91584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Problème de classification binaire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Prédire 0 =&gt; le client rembourse le prêt : le crédit est accordé par la banque</a:t>
            </a: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Prédire 1 =&gt; le client risque de ne rembourse pas le prêt : le crédit ne sera pas accordé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Modèles :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Dummy</a:t>
            </a:r>
            <a:r>
              <a:rPr lang="fr-FR" dirty="0">
                <a:solidFill>
                  <a:schemeClr val="bg1"/>
                </a:solidFill>
              </a:rPr>
              <a:t> : </a:t>
            </a:r>
            <a:r>
              <a:rPr lang="fr-FR" dirty="0" err="1">
                <a:solidFill>
                  <a:schemeClr val="bg1"/>
                </a:solidFill>
              </a:rPr>
              <a:t>Accuracy</a:t>
            </a:r>
            <a:r>
              <a:rPr lang="fr-FR" dirty="0">
                <a:solidFill>
                  <a:schemeClr val="bg1"/>
                </a:solidFill>
              </a:rPr>
              <a:t> à 92% =&gt; prédit toujours la classe majorité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Logistique Régression : Standardisation des valeurs non encodées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Random</a:t>
            </a:r>
            <a:r>
              <a:rPr lang="fr-FR" dirty="0">
                <a:solidFill>
                  <a:schemeClr val="bg1"/>
                </a:solidFill>
              </a:rPr>
              <a:t> Forest 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HistBoost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LightGBM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9487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annual presentation</Template>
  <TotalTime>30</TotalTime>
  <Words>1224</Words>
  <Application>Microsoft Office PowerPoint</Application>
  <PresentationFormat>Grand écran</PresentationFormat>
  <Paragraphs>222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5" baseType="lpstr">
      <vt:lpstr>Arial</vt:lpstr>
      <vt:lpstr>Calibri</vt:lpstr>
      <vt:lpstr>Franklin Gothic Book</vt:lpstr>
      <vt:lpstr>Franklin Gothic Demi</vt:lpstr>
      <vt:lpstr>Symbol</vt:lpstr>
      <vt:lpstr>Wingdings</vt:lpstr>
      <vt:lpstr>Theme1</vt:lpstr>
      <vt:lpstr>Projet 7 : Implémentez un modèle de scoring  </vt:lpstr>
      <vt:lpstr>Plan</vt:lpstr>
      <vt:lpstr>Introduction</vt:lpstr>
      <vt:lpstr>Jeu de données</vt:lpstr>
      <vt:lpstr>Jeu de données</vt:lpstr>
      <vt:lpstr>Analyse exploratoire</vt:lpstr>
      <vt:lpstr>I) Modélisation </vt:lpstr>
      <vt:lpstr>Modélisation 1) Métriques et fonction coût métier </vt:lpstr>
      <vt:lpstr>Modélisation 2) Méthode d’entrainement</vt:lpstr>
      <vt:lpstr>Modélisation  2) Méthode d’entrainement Gridsearch et Cross-Validation</vt:lpstr>
      <vt:lpstr>Modélisation 2) Méthode d’entrainement Oversampling : SMOTE (Synthetic Minority Oversampling Technique)</vt:lpstr>
      <vt:lpstr>Modélisation 3) Résultats et choix du modèle  </vt:lpstr>
      <vt:lpstr>Modélisation 3) Résultats et choix du modèle </vt:lpstr>
      <vt:lpstr>Modélisation 3) Résultats et choix du modèle Feature Importance Globale </vt:lpstr>
      <vt:lpstr>Modélisation 3) Résultats et choix du modèle Feature Importance Locale : SHAP </vt:lpstr>
      <vt:lpstr>II) Dashboard</vt:lpstr>
      <vt:lpstr>Dashboard 1) Back-end : FastAPI</vt:lpstr>
      <vt:lpstr>Dashboard 2) Front-end : Streamlit</vt:lpstr>
      <vt:lpstr>Dashboard 2) Front-end : Streamlit</vt:lpstr>
      <vt:lpstr>Dashboard 2) Front-end : Streamlit</vt:lpstr>
      <vt:lpstr>Dashboard 2) Front-end : Streamlit</vt:lpstr>
      <vt:lpstr>Dashboard 2) Front-end : Streamlit</vt:lpstr>
      <vt:lpstr>Dashboard 2) Front-end : Streamlit</vt:lpstr>
      <vt:lpstr>III) Déploiement</vt:lpstr>
      <vt:lpstr>Déploiment  1) Heroku app</vt:lpstr>
      <vt:lpstr>Déploiment  2) Démo</vt:lpstr>
      <vt:lpstr>Conclusion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4 : Anticipez les besoins en consommation de bâtiments</dc:title>
  <dc:creator>Oumeima El Gharbi</dc:creator>
  <cp:lastModifiedBy>Oumeima El Gharbi</cp:lastModifiedBy>
  <cp:revision>282</cp:revision>
  <dcterms:created xsi:type="dcterms:W3CDTF">2022-09-20T12:11:58Z</dcterms:created>
  <dcterms:modified xsi:type="dcterms:W3CDTF">2023-02-22T06:26:56Z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